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84"/>
  </p:notesMasterIdLst>
  <p:handoutMasterIdLst>
    <p:handoutMasterId r:id="rId85"/>
  </p:handoutMasterIdLst>
  <p:sldIdLst>
    <p:sldId id="257" r:id="rId3"/>
    <p:sldId id="264" r:id="rId4"/>
    <p:sldId id="381" r:id="rId5"/>
    <p:sldId id="261" r:id="rId6"/>
    <p:sldId id="309" r:id="rId7"/>
    <p:sldId id="382" r:id="rId8"/>
    <p:sldId id="372" r:id="rId9"/>
    <p:sldId id="310" r:id="rId10"/>
    <p:sldId id="383" r:id="rId11"/>
    <p:sldId id="354" r:id="rId12"/>
    <p:sldId id="373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384" r:id="rId22"/>
    <p:sldId id="346" r:id="rId23"/>
    <p:sldId id="335" r:id="rId24"/>
    <p:sldId id="336" r:id="rId25"/>
    <p:sldId id="385" r:id="rId26"/>
    <p:sldId id="337" r:id="rId27"/>
    <p:sldId id="338" r:id="rId28"/>
    <p:sldId id="339" r:id="rId29"/>
    <p:sldId id="340" r:id="rId30"/>
    <p:sldId id="356" r:id="rId31"/>
    <p:sldId id="387" r:id="rId32"/>
    <p:sldId id="386" r:id="rId33"/>
    <p:sldId id="341" r:id="rId34"/>
    <p:sldId id="418" r:id="rId35"/>
    <p:sldId id="419" r:id="rId36"/>
    <p:sldId id="407" r:id="rId37"/>
    <p:sldId id="405" r:id="rId38"/>
    <p:sldId id="406" r:id="rId39"/>
    <p:sldId id="441" r:id="rId40"/>
    <p:sldId id="442" r:id="rId41"/>
    <p:sldId id="443" r:id="rId42"/>
    <p:sldId id="437" r:id="rId43"/>
    <p:sldId id="440" r:id="rId44"/>
    <p:sldId id="438" r:id="rId45"/>
    <p:sldId id="439" r:id="rId46"/>
    <p:sldId id="444" r:id="rId47"/>
    <p:sldId id="452" r:id="rId48"/>
    <p:sldId id="454" r:id="rId49"/>
    <p:sldId id="447" r:id="rId50"/>
    <p:sldId id="422" r:id="rId51"/>
    <p:sldId id="423" r:id="rId52"/>
    <p:sldId id="359" r:id="rId53"/>
    <p:sldId id="424" r:id="rId54"/>
    <p:sldId id="425" r:id="rId55"/>
    <p:sldId id="426" r:id="rId56"/>
    <p:sldId id="428" r:id="rId57"/>
    <p:sldId id="362" r:id="rId58"/>
    <p:sldId id="429" r:id="rId59"/>
    <p:sldId id="446" r:id="rId60"/>
    <p:sldId id="344" r:id="rId61"/>
    <p:sldId id="448" r:id="rId62"/>
    <p:sldId id="455" r:id="rId63"/>
    <p:sldId id="456" r:id="rId64"/>
    <p:sldId id="367" r:id="rId65"/>
    <p:sldId id="449" r:id="rId66"/>
    <p:sldId id="457" r:id="rId67"/>
    <p:sldId id="436" r:id="rId68"/>
    <p:sldId id="431" r:id="rId69"/>
    <p:sldId id="433" r:id="rId70"/>
    <p:sldId id="432" r:id="rId71"/>
    <p:sldId id="445" r:id="rId72"/>
    <p:sldId id="434" r:id="rId73"/>
    <p:sldId id="435" r:id="rId74"/>
    <p:sldId id="375" r:id="rId75"/>
    <p:sldId id="376" r:id="rId76"/>
    <p:sldId id="450" r:id="rId77"/>
    <p:sldId id="349" r:id="rId78"/>
    <p:sldId id="378" r:id="rId79"/>
    <p:sldId id="380" r:id="rId80"/>
    <p:sldId id="379" r:id="rId81"/>
    <p:sldId id="350" r:id="rId82"/>
    <p:sldId id="371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4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4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71E1A-28DB-8245-8A2E-B196AA207222}" type="datetimeFigureOut">
              <a:rPr lang="en-US" smtClean="0"/>
              <a:t>24/04/15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0719E-A66A-E845-80B7-C5C5DE97A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88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24/04/15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32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24/04/15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24/04/15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24/04/15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24/04/15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24/04/15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24/04/15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24/04/15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24/04/15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24/04/15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24/04/15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24/04/15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24/04/15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lex-singleton.com/r/2014/02/05/2011-census-open-atlas-project-version-tw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4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Mon 27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th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April, 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560" y="1548055"/>
            <a:ext cx="830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</a:rPr>
              <a:t>Introduction to using R for Spatial Analysis</a:t>
            </a:r>
            <a:endParaRPr lang="en-GB" sz="2800" b="1" dirty="0" smtClean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:\Local Data\nebearman\Google Drive\Research\Nick Osborne - Lightfoot\Revised Data (Oct-12)\Spatial Data\Maps for GISRUK Article\Asthma ra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488950"/>
            <a:ext cx="9123362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0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Command line driven, rather than GUI</a:t>
            </a:r>
          </a:p>
          <a:p>
            <a:endParaRPr lang="en-GB" dirty="0" smtClean="0"/>
          </a:p>
          <a:p>
            <a:r>
              <a:rPr lang="en-GB" dirty="0" smtClean="0"/>
              <a:t>Disadvantages</a:t>
            </a:r>
          </a:p>
          <a:p>
            <a:pPr lvl="1"/>
            <a:r>
              <a:rPr lang="en-GB" dirty="0" smtClean="0"/>
              <a:t>Remembering </a:t>
            </a:r>
            <a:r>
              <a:rPr lang="en-GB" dirty="0" smtClean="0"/>
              <a:t>commands</a:t>
            </a:r>
          </a:p>
          <a:p>
            <a:pPr lvl="2"/>
            <a:r>
              <a:rPr lang="en-GB" i="1" dirty="0" smtClean="0"/>
              <a:t>glossary</a:t>
            </a:r>
            <a:endParaRPr lang="en-GB" i="1" dirty="0" smtClean="0"/>
          </a:p>
          <a:p>
            <a:pPr lvl="1"/>
            <a:r>
              <a:rPr lang="en-GB" dirty="0" smtClean="0"/>
              <a:t>Steeper learning curve</a:t>
            </a:r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r-studio-in-us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34" y="2438189"/>
            <a:ext cx="5434986" cy="41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Advantages</a:t>
            </a:r>
          </a:p>
          <a:p>
            <a:pPr lvl="1"/>
            <a:r>
              <a:rPr lang="en-GB" dirty="0" smtClean="0"/>
              <a:t>Easy to record what you did and repeat specific pieces of work</a:t>
            </a:r>
          </a:p>
          <a:p>
            <a:pPr lvl="1"/>
            <a:r>
              <a:rPr lang="en-GB" dirty="0" smtClean="0"/>
              <a:t>Lots of reproducible examples on the web</a:t>
            </a:r>
          </a:p>
          <a:p>
            <a:pPr lvl="1"/>
            <a:r>
              <a:rPr lang="en-GB" dirty="0" smtClean="0"/>
              <a:t>Easily scriptable. </a:t>
            </a:r>
            <a:endParaRPr lang="en-GB" dirty="0" smtClean="0"/>
          </a:p>
          <a:p>
            <a:pPr lvl="1"/>
            <a:r>
              <a:rPr lang="en-GB" dirty="0" smtClean="0"/>
              <a:t>134,567 </a:t>
            </a:r>
            <a:r>
              <a:rPr lang="en-GB" dirty="0" smtClean="0"/>
              <a:t>maps? easy!</a:t>
            </a:r>
          </a:p>
          <a:p>
            <a:pPr lvl="1"/>
            <a:r>
              <a:rPr lang="en-GB" dirty="0" smtClean="0"/>
              <a:t>2011 Census Open Atlas</a:t>
            </a:r>
          </a:p>
          <a:p>
            <a:pPr lvl="1"/>
            <a:r>
              <a:rPr lang="en-GB" sz="1400" dirty="0">
                <a:hlinkClick r:id="rId2"/>
              </a:rPr>
              <a:t>http://www.alex-singleton.com/r/2014/02/05/2011-census-open-atlas-project-version-two/</a:t>
            </a:r>
            <a:endParaRPr lang="en-GB" sz="1400" dirty="0"/>
          </a:p>
          <a:p>
            <a:pPr lvl="1"/>
            <a:endParaRPr lang="en-GB" dirty="0" smtClean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3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72" y="1319201"/>
            <a:ext cx="3327537" cy="4753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3583"/>
            <a:ext cx="4032414" cy="53631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in 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88668"/>
            <a:ext cx="428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Economically active – Full-time students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55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0040"/>
          <a:stretch/>
        </p:blipFill>
        <p:spPr>
          <a:xfrm>
            <a:off x="1" y="357540"/>
            <a:ext cx="4500334" cy="61151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866" y="6488668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18 to 19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37497" y="6483735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84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83"/>
          <a:stretch/>
        </p:blipFill>
        <p:spPr>
          <a:xfrm>
            <a:off x="4660621" y="259390"/>
            <a:ext cx="4483379" cy="6413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299"/>
          <a:stretch/>
        </p:blipFill>
        <p:spPr>
          <a:xfrm>
            <a:off x="1" y="259389"/>
            <a:ext cx="4660620" cy="6598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4099" y="6464515"/>
            <a:ext cx="82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57602" y="648859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05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83"/>
          <a:stretch/>
        </p:blipFill>
        <p:spPr>
          <a:xfrm>
            <a:off x="0" y="0"/>
            <a:ext cx="484700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702" r="11261"/>
          <a:stretch/>
        </p:blipFill>
        <p:spPr>
          <a:xfrm>
            <a:off x="4705313" y="0"/>
            <a:ext cx="44386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9945" y="6488668"/>
            <a:ext cx="214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Ethnic group: white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58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Screen Shot 2014-07-04 at 08.13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/>
          <a:stretch/>
        </p:blipFill>
        <p:spPr>
          <a:xfrm>
            <a:off x="-274011" y="0"/>
            <a:ext cx="9717180" cy="7224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4570" y="274638"/>
            <a:ext cx="2329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Topography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653" y="5733075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 smtClean="0">
                <a:solidFill>
                  <a:schemeClr val="bg1"/>
                </a:solidFill>
              </a:rPr>
              <a:t>topography.geotheory.co.uk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0955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3D Mapping – London’s rental costs</a:t>
            </a:r>
            <a:endParaRPr lang="en-GB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0350" r="2035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667077" y="6281027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spatial.ly</a:t>
            </a:r>
            <a:r>
              <a:rPr lang="en-GB" dirty="0"/>
              <a:t>/2013/05/3d-mapping-r/</a:t>
            </a:r>
          </a:p>
        </p:txBody>
      </p:sp>
    </p:spTree>
    <p:extLst>
      <p:ext uri="{BB962C8B-B14F-4D97-AF65-F5344CB8AC3E}">
        <p14:creationId xmlns:p14="http://schemas.microsoft.com/office/powerpoint/2010/main" val="315490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Intros</a:t>
            </a:r>
          </a:p>
          <a:p>
            <a:r>
              <a:rPr lang="en-US" dirty="0" smtClean="0"/>
              <a:t>Background </a:t>
            </a:r>
            <a:r>
              <a:rPr lang="en-US" dirty="0" smtClean="0"/>
              <a:t>on R and spatial data</a:t>
            </a:r>
          </a:p>
          <a:p>
            <a:r>
              <a:rPr lang="en-US" dirty="0" smtClean="0"/>
              <a:t>Load spatial data</a:t>
            </a:r>
          </a:p>
          <a:p>
            <a:r>
              <a:rPr lang="en-US" dirty="0" smtClean="0"/>
              <a:t>Basic spatial </a:t>
            </a:r>
            <a:br>
              <a:rPr lang="en-US" dirty="0" smtClean="0"/>
            </a:br>
            <a:r>
              <a:rPr lang="en-US" dirty="0" smtClean="0"/>
              <a:t>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50" y="2348578"/>
            <a:ext cx="4984455" cy="45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46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74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177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64146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R is very different to ArcGIS, but can do many of the same operations</a:t>
            </a:r>
          </a:p>
          <a:p>
            <a:r>
              <a:rPr lang="en-GB" sz="2800" dirty="0" smtClean="0"/>
              <a:t>R is free (as is QGIS)</a:t>
            </a:r>
          </a:p>
          <a:p>
            <a:r>
              <a:rPr lang="en-GB" sz="2800" dirty="0" smtClean="0"/>
              <a:t>R is increasingly popular in academic sector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 and </a:t>
            </a:r>
            <a:br>
              <a:rPr lang="en-GB" dirty="0" smtClean="0"/>
            </a:br>
            <a:r>
              <a:rPr lang="en-GB" dirty="0" smtClean="0"/>
              <a:t>Coordinate Systems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957754"/>
            <a:ext cx="8382795" cy="1383323"/>
          </a:xfrm>
        </p:spPr>
        <p:txBody>
          <a:bodyPr/>
          <a:lstStyle/>
          <a:p>
            <a:r>
              <a:rPr lang="en-GB" dirty="0" smtClean="0"/>
              <a:t>Who has heard of these?</a:t>
            </a:r>
          </a:p>
          <a:p>
            <a:r>
              <a:rPr lang="en-GB" dirty="0" smtClean="0"/>
              <a:t>Why are they important?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57198" y="3432794"/>
            <a:ext cx="82296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Latitude and Longitude (WGS 1984) </a:t>
            </a:r>
            <a:br>
              <a:rPr lang="en-GB" sz="2800" dirty="0"/>
            </a:br>
            <a:r>
              <a:rPr lang="en-GB" sz="2800" dirty="0"/>
              <a:t>52</a:t>
            </a:r>
            <a:r>
              <a:rPr lang="en-US" sz="2800" dirty="0"/>
              <a:t>°N 37’ 30.32’’ (52.6250)	1°E 14’ 2.05’’ (1.2339)</a:t>
            </a:r>
            <a:br>
              <a:rPr lang="en-US" sz="2800" dirty="0"/>
            </a:br>
            <a:r>
              <a:rPr lang="en-GB" sz="2800" dirty="0"/>
              <a:t/>
            </a:r>
            <a:br>
              <a:rPr lang="en-GB" sz="2800" dirty="0"/>
            </a:br>
            <a:r>
              <a:rPr lang="en-GB" sz="2800" dirty="0"/>
              <a:t>British National Grid (</a:t>
            </a:r>
            <a:r>
              <a:rPr lang="en-GB" sz="2800" dirty="0" err="1"/>
              <a:t>Eastings</a:t>
            </a:r>
            <a:r>
              <a:rPr lang="en-GB" sz="2800" dirty="0"/>
              <a:t> &amp; Northings)</a:t>
            </a:r>
            <a:br>
              <a:rPr lang="en-GB" sz="2800" dirty="0"/>
            </a:br>
            <a:r>
              <a:rPr lang="en-GB" sz="2800" dirty="0"/>
              <a:t>Easting: 619301	Northing: 307416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284634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Creating a publication quality map</a:t>
            </a:r>
          </a:p>
          <a:p>
            <a:r>
              <a:rPr lang="en-US" dirty="0" smtClean="0"/>
              <a:t>Mapping Problems Discussion</a:t>
            </a:r>
          </a:p>
          <a:p>
            <a:pPr lvl="1"/>
            <a:r>
              <a:rPr lang="en-US" dirty="0" smtClean="0"/>
              <a:t>Presentations etc. </a:t>
            </a:r>
            <a:br>
              <a:rPr lang="en-US" dirty="0" smtClean="0"/>
            </a:br>
            <a:r>
              <a:rPr lang="en-US" dirty="0" smtClean="0"/>
              <a:t>will be available </a:t>
            </a:r>
            <a:br>
              <a:rPr lang="en-US" dirty="0" smtClean="0"/>
            </a:br>
            <a:r>
              <a:rPr lang="en-US" dirty="0" smtClean="0"/>
              <a:t>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51" y="2802167"/>
            <a:ext cx="4549741" cy="45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622559"/>
              </p:ext>
            </p:extLst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09686"/>
              </p:ext>
            </p:extLst>
          </p:nvPr>
        </p:nvGraphicFramePr>
        <p:xfrm>
          <a:off x="4291731" y="289220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7250" y="4368914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31873" y="82604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31873" y="1214405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31873" y="1496260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31873" y="1970925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31873" y="2272986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31873" y="2581211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31873" y="3012725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31873" y="341958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31873" y="3838768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20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23208"/>
              </p:ext>
            </p:extLst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29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-stud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09499" cy="6863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7688" y="695589"/>
            <a:ext cx="4664600" cy="60232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868116" y="2959114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3484268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uses a ‘working directory’ to store your files in</a:t>
            </a:r>
          </a:p>
          <a:p>
            <a:r>
              <a:rPr lang="en-GB" dirty="0" smtClean="0"/>
              <a:t>You might have a different one for each project / piece of work</a:t>
            </a:r>
          </a:p>
          <a:p>
            <a:r>
              <a:rPr lang="en-GB" dirty="0" smtClean="0"/>
              <a:t>e.g. M:\Documents\GIS</a:t>
            </a:r>
          </a:p>
          <a:p>
            <a:r>
              <a:rPr lang="en-GB" dirty="0" err="1" smtClean="0">
                <a:latin typeface="Courier New"/>
                <a:cs typeface="Courier New"/>
              </a:rPr>
              <a:t>setwd</a:t>
            </a:r>
            <a:r>
              <a:rPr lang="en-GB" dirty="0" smtClean="0">
                <a:latin typeface="Courier New"/>
                <a:cs typeface="Courier New"/>
              </a:rPr>
              <a:t>(“M:/Documents/GIS”)</a:t>
            </a:r>
            <a:endParaRPr lang="en-GB" dirty="0">
              <a:latin typeface="Courier New"/>
              <a:cs typeface="Courier New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1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54917" cy="1143000"/>
          </a:xfrm>
        </p:spPr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4664"/>
            <a:ext cx="8229600" cy="4321499"/>
          </a:xfrm>
        </p:spPr>
        <p:txBody>
          <a:bodyPr/>
          <a:lstStyle/>
          <a:p>
            <a:r>
              <a:rPr lang="en-GB" dirty="0" smtClean="0"/>
              <a:t>R uses variables to </a:t>
            </a:r>
            <a:br>
              <a:rPr lang="en-GB" dirty="0" smtClean="0"/>
            </a:br>
            <a:r>
              <a:rPr lang="en-GB" dirty="0" smtClean="0"/>
              <a:t>store information – </a:t>
            </a:r>
            <a:br>
              <a:rPr lang="en-GB" dirty="0" smtClean="0"/>
            </a:br>
            <a:r>
              <a:rPr lang="en-GB" dirty="0" smtClean="0"/>
              <a:t>listed in your ‘workspace’ (top-right)</a:t>
            </a:r>
          </a:p>
          <a:p>
            <a:r>
              <a:rPr lang="en-GB" dirty="0" smtClean="0"/>
              <a:t>When </a:t>
            </a:r>
            <a:r>
              <a:rPr lang="en-GB" dirty="0" smtClean="0"/>
              <a:t>you close R Studio, save workspace</a:t>
            </a:r>
          </a:p>
          <a:p>
            <a:endParaRPr lang="en-GB" dirty="0"/>
          </a:p>
          <a:p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&lt;- c(</a:t>
            </a:r>
            <a:r>
              <a:rPr lang="en-US" dirty="0" smtClean="0">
                <a:latin typeface="Courier New"/>
                <a:cs typeface="Courier New"/>
              </a:rPr>
              <a:t>120,150,212, 99,199,299,159</a:t>
            </a:r>
            <a:r>
              <a:rPr lang="en-US" dirty="0">
                <a:latin typeface="Courier New"/>
                <a:cs typeface="Courier New"/>
              </a:rPr>
              <a:t>)</a:t>
            </a:r>
            <a:endParaRPr lang="en-GB" dirty="0">
              <a:latin typeface="Courier New"/>
              <a:cs typeface="Courier New"/>
            </a:endParaRPr>
          </a:p>
        </p:txBody>
      </p:sp>
      <p:pic>
        <p:nvPicPr>
          <p:cNvPr id="4" name="Picture 3" descr="Screen Shot 2015-04-24 at 1.3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0"/>
            <a:ext cx="4521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house.prices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297181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&lt;</a:t>
            </a:r>
            <a:r>
              <a:rPr lang="en-US" b="1" dirty="0">
                <a:latin typeface="Courier New"/>
                <a:cs typeface="Courier New"/>
              </a:rPr>
              <a:t>-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9:45am – 10:20am – What is GIS &amp; R?</a:t>
            </a:r>
          </a:p>
          <a:p>
            <a:r>
              <a:rPr lang="en-US" dirty="0" smtClean="0"/>
              <a:t>10:20am – 11:15am </a:t>
            </a:r>
            <a:r>
              <a:rPr lang="en-US" dirty="0"/>
              <a:t>– </a:t>
            </a:r>
            <a:r>
              <a:rPr lang="en-US" dirty="0" smtClean="0"/>
              <a:t>P </a:t>
            </a:r>
            <a:r>
              <a:rPr lang="en-US" i="1" dirty="0" smtClean="0"/>
              <a:t>Intro to GIS</a:t>
            </a:r>
            <a:endParaRPr lang="en-US" dirty="0" smtClean="0"/>
          </a:p>
          <a:p>
            <a:r>
              <a:rPr lang="en-US" dirty="0" smtClean="0"/>
              <a:t>11:15am – 11:45am </a:t>
            </a:r>
            <a:r>
              <a:rPr lang="en-US" dirty="0"/>
              <a:t>– </a:t>
            </a:r>
            <a:r>
              <a:rPr lang="en-US" dirty="0" smtClean="0"/>
              <a:t>Classification</a:t>
            </a:r>
          </a:p>
          <a:p>
            <a:r>
              <a:rPr lang="en-US" dirty="0" smtClean="0"/>
              <a:t>11:45am – 12:15pm – P </a:t>
            </a:r>
            <a:r>
              <a:rPr lang="en-US" i="1" dirty="0" smtClean="0"/>
              <a:t>Classification</a:t>
            </a:r>
            <a:endParaRPr lang="en-US" dirty="0" smtClean="0"/>
          </a:p>
          <a:p>
            <a:r>
              <a:rPr lang="en-US" sz="2800" i="1" dirty="0" smtClean="0"/>
              <a:t>12:15pm </a:t>
            </a:r>
            <a:r>
              <a:rPr lang="en-US" sz="2800" dirty="0"/>
              <a:t>–</a:t>
            </a:r>
            <a:r>
              <a:rPr lang="en-US" sz="2800" i="1" dirty="0" smtClean="0"/>
              <a:t> 1pm – Lunch</a:t>
            </a:r>
          </a:p>
          <a:p>
            <a:r>
              <a:rPr lang="en-US" dirty="0" smtClean="0"/>
              <a:t>1pm – 2:30pm – P </a:t>
            </a:r>
            <a:r>
              <a:rPr lang="en-US" i="1" dirty="0" smtClean="0"/>
              <a:t>Making Maps</a:t>
            </a:r>
            <a:endParaRPr lang="en-US" dirty="0" smtClean="0"/>
          </a:p>
          <a:p>
            <a:r>
              <a:rPr lang="en-US" sz="2800" i="1" dirty="0" smtClean="0"/>
              <a:t>2:30pm </a:t>
            </a:r>
            <a:r>
              <a:rPr lang="en-US" sz="2800" dirty="0" smtClean="0"/>
              <a:t>–</a:t>
            </a:r>
            <a:r>
              <a:rPr lang="en-US" sz="2800" i="1" dirty="0" smtClean="0"/>
              <a:t> 2:45pm – Coffee</a:t>
            </a:r>
          </a:p>
          <a:p>
            <a:r>
              <a:rPr lang="en-US" dirty="0" smtClean="0"/>
              <a:t>2:45pm – 3:</a:t>
            </a:r>
            <a:r>
              <a:rPr lang="en-US" dirty="0"/>
              <a:t>30pm </a:t>
            </a:r>
            <a:r>
              <a:rPr lang="en-US" dirty="0" smtClean="0"/>
              <a:t>– P </a:t>
            </a:r>
            <a:r>
              <a:rPr lang="en-US" i="1" dirty="0" smtClean="0"/>
              <a:t>Analysis</a:t>
            </a:r>
            <a:endParaRPr lang="en-US" dirty="0" smtClean="0"/>
          </a:p>
          <a:p>
            <a:r>
              <a:rPr lang="en-US" dirty="0" smtClean="0"/>
              <a:t>3:30pm </a:t>
            </a:r>
            <a:r>
              <a:rPr lang="en-US" dirty="0"/>
              <a:t>- </a:t>
            </a:r>
            <a:r>
              <a:rPr lang="en-US" dirty="0" smtClean="0"/>
              <a:t>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c</a:t>
            </a:r>
            <a:r>
              <a:rPr lang="en-US" b="1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2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Courier New"/>
                <a:cs typeface="Courier New"/>
              </a:rPr>
              <a:t>motorways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smtClean="0">
                <a:latin typeface="Courier New"/>
                <a:cs typeface="Courier New"/>
              </a:rPr>
              <a:t>&lt;</a:t>
            </a:r>
            <a:r>
              <a:rPr lang="en-GB" b="1" dirty="0">
                <a:latin typeface="Courier New"/>
                <a:cs typeface="Courier New"/>
              </a:rPr>
              <a:t>-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err="1" smtClean="0">
                <a:latin typeface="Courier New"/>
                <a:cs typeface="Courier New"/>
              </a:rPr>
              <a:t>readShapeSpatial</a:t>
            </a:r>
            <a:r>
              <a:rPr lang="en-GB" b="1" dirty="0">
                <a:latin typeface="Courier New"/>
                <a:cs typeface="Courier New"/>
              </a:rPr>
              <a:t>('meridian-2/			</a:t>
            </a:r>
            <a:r>
              <a:rPr lang="en-GB" b="1" dirty="0" err="1" smtClean="0">
                <a:latin typeface="Courier New"/>
                <a:cs typeface="Courier New"/>
              </a:rPr>
              <a:t>motorway_polyline</a:t>
            </a:r>
            <a:r>
              <a:rPr lang="en-GB" b="1" dirty="0" smtClean="0">
                <a:latin typeface="Courier New"/>
                <a:cs typeface="Courier New"/>
              </a:rPr>
              <a:t>’, proj4string =</a:t>
            </a:r>
            <a:r>
              <a:rPr lang="en-GB" b="1" dirty="0">
                <a:latin typeface="Courier New"/>
                <a:cs typeface="Courier New"/>
              </a:rPr>
              <a:t>	CRS("+</a:t>
            </a:r>
            <a:r>
              <a:rPr lang="en-GB" b="1" dirty="0" err="1">
                <a:latin typeface="Courier New"/>
                <a:cs typeface="Courier New"/>
              </a:rPr>
              <a:t>init</a:t>
            </a:r>
            <a:r>
              <a:rPr lang="en-GB" b="1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</a:t>
            </a:r>
            <a:r>
              <a:rPr lang="en-US" dirty="0" smtClean="0"/>
              <a:t>details</a:t>
            </a:r>
          </a:p>
          <a:p>
            <a:r>
              <a:rPr lang="en-US" dirty="0" smtClean="0"/>
              <a:t>Case sensitive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Motorways ≠ motorways ≠ </a:t>
            </a:r>
            <a:r>
              <a:rPr lang="en-US" dirty="0" err="1" smtClean="0">
                <a:latin typeface="Courier New"/>
                <a:cs typeface="Courier New"/>
              </a:rPr>
              <a:t>mOtOrWaYs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Typing out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I make you type out code?</a:t>
            </a:r>
          </a:p>
          <a:p>
            <a:pPr lvl="1"/>
            <a:r>
              <a:rPr lang="en-US" dirty="0" smtClean="0"/>
              <a:t>Helps the learning process</a:t>
            </a:r>
          </a:p>
          <a:p>
            <a:pPr lvl="1"/>
            <a:r>
              <a:rPr lang="en-US" dirty="0" smtClean="0"/>
              <a:t>Make you think about what the code does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i="1" dirty="0" smtClean="0"/>
              <a:t>(but you can copy/paste long bits)</a:t>
            </a:r>
          </a:p>
          <a:p>
            <a:endParaRPr lang="en-US" dirty="0"/>
          </a:p>
          <a:p>
            <a:r>
              <a:rPr lang="en-US" dirty="0" smtClean="0"/>
              <a:t>Optional Exercises</a:t>
            </a:r>
          </a:p>
          <a:p>
            <a:r>
              <a:rPr lang="en-US" dirty="0" smtClean="0"/>
              <a:t>Red and </a:t>
            </a:r>
            <a:r>
              <a:rPr lang="en-US" smtClean="0"/>
              <a:t>Green post-its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48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follow on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Load R Studio</a:t>
            </a:r>
          </a:p>
          <a:p>
            <a:r>
              <a:rPr lang="en-GB" dirty="0"/>
              <a:t>Explain window parts</a:t>
            </a:r>
          </a:p>
          <a:p>
            <a:r>
              <a:rPr lang="en-GB" dirty="0"/>
              <a:t>Typing 3+4 into console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037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52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r>
              <a:rPr lang="en-US" strike="sngStrike" dirty="0" smtClean="0"/>
              <a:t>9:45am – 10:20am – What is GIS &amp; R?</a:t>
            </a:r>
          </a:p>
          <a:p>
            <a:r>
              <a:rPr lang="en-US" strike="sngStrike" dirty="0" smtClean="0"/>
              <a:t>10:20am – 11:15am </a:t>
            </a:r>
            <a:r>
              <a:rPr lang="en-US" strike="sngStrike" dirty="0"/>
              <a:t>– </a:t>
            </a:r>
            <a:r>
              <a:rPr lang="en-US" strike="sngStrike" dirty="0" smtClean="0"/>
              <a:t>P </a:t>
            </a:r>
            <a:r>
              <a:rPr lang="en-US" i="1" strike="sngStrike" dirty="0" smtClean="0"/>
              <a:t>Intro to GIS</a:t>
            </a:r>
            <a:endParaRPr lang="en-US" strike="sngStrike" dirty="0" smtClean="0"/>
          </a:p>
          <a:p>
            <a:r>
              <a:rPr lang="en-US" dirty="0" smtClean="0"/>
              <a:t>11:15am – 11:45am </a:t>
            </a:r>
            <a:r>
              <a:rPr lang="en-US" dirty="0"/>
              <a:t>– </a:t>
            </a:r>
            <a:r>
              <a:rPr lang="en-US" dirty="0" smtClean="0"/>
              <a:t>Classification</a:t>
            </a:r>
          </a:p>
          <a:p>
            <a:r>
              <a:rPr lang="en-US" dirty="0" smtClean="0"/>
              <a:t>11:45am – 12:15pm – P </a:t>
            </a:r>
            <a:r>
              <a:rPr lang="en-US" i="1" dirty="0" smtClean="0"/>
              <a:t>Classification</a:t>
            </a:r>
            <a:endParaRPr lang="en-US" dirty="0" smtClean="0"/>
          </a:p>
          <a:p>
            <a:r>
              <a:rPr lang="en-US" sz="2800" i="1" dirty="0" smtClean="0"/>
              <a:t>12:15pm </a:t>
            </a:r>
            <a:r>
              <a:rPr lang="en-US" sz="2800" dirty="0"/>
              <a:t>–</a:t>
            </a:r>
            <a:r>
              <a:rPr lang="en-US" sz="2800" i="1" dirty="0" smtClean="0"/>
              <a:t> 1pm – Lunch</a:t>
            </a:r>
          </a:p>
          <a:p>
            <a:r>
              <a:rPr lang="en-US" dirty="0" smtClean="0"/>
              <a:t>1pm – 2:30pm – P </a:t>
            </a:r>
            <a:r>
              <a:rPr lang="en-US" i="1" dirty="0" smtClean="0"/>
              <a:t>Making Maps</a:t>
            </a:r>
            <a:endParaRPr lang="en-US" dirty="0" smtClean="0"/>
          </a:p>
          <a:p>
            <a:r>
              <a:rPr lang="en-US" sz="2800" i="1" dirty="0" smtClean="0"/>
              <a:t>2:30pm </a:t>
            </a:r>
            <a:r>
              <a:rPr lang="en-US" sz="2800" dirty="0" smtClean="0"/>
              <a:t>–</a:t>
            </a:r>
            <a:r>
              <a:rPr lang="en-US" sz="2800" i="1" dirty="0" smtClean="0"/>
              <a:t> 2:45pm – Coffee</a:t>
            </a:r>
          </a:p>
          <a:p>
            <a:r>
              <a:rPr lang="en-US" dirty="0" smtClean="0"/>
              <a:t>2:45pm – 3:</a:t>
            </a:r>
            <a:r>
              <a:rPr lang="en-US" dirty="0"/>
              <a:t>30pm </a:t>
            </a:r>
            <a:r>
              <a:rPr lang="en-US" dirty="0" smtClean="0"/>
              <a:t>– P </a:t>
            </a:r>
            <a:r>
              <a:rPr lang="en-US" i="1" dirty="0" smtClean="0"/>
              <a:t>Analysis</a:t>
            </a:r>
            <a:endParaRPr lang="en-US" dirty="0" smtClean="0"/>
          </a:p>
          <a:p>
            <a:r>
              <a:rPr lang="en-US" dirty="0" smtClean="0"/>
              <a:t>3:30pm </a:t>
            </a:r>
            <a:r>
              <a:rPr lang="en-US" dirty="0"/>
              <a:t>- </a:t>
            </a:r>
            <a:r>
              <a:rPr lang="en-US" dirty="0" smtClean="0"/>
              <a:t>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55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4" name="Picture 3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" name="Picture 4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186176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74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4001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6357" y="597103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724490" y="113893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b="22469"/>
          <a:stretch/>
        </p:blipFill>
        <p:spPr>
          <a:xfrm>
            <a:off x="110867" y="1138936"/>
            <a:ext cx="4797513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5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16357" y="5971036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4724490" y="1138936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r="3720" b="22469"/>
          <a:stretch/>
        </p:blipFill>
        <p:spPr>
          <a:xfrm>
            <a:off x="110868" y="1138936"/>
            <a:ext cx="4515306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  <p:pic>
        <p:nvPicPr>
          <p:cNvPr id="8" name="Picture 7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9" t="21412" r="78854" b="71480"/>
          <a:stretch/>
        </p:blipFill>
        <p:spPr>
          <a:xfrm>
            <a:off x="362837" y="4273808"/>
            <a:ext cx="1322114" cy="1149090"/>
          </a:xfrm>
          <a:prstGeom prst="rect">
            <a:avLst/>
          </a:prstGeom>
        </p:spPr>
      </p:pic>
      <p:pic>
        <p:nvPicPr>
          <p:cNvPr id="9" name="Picture 8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21337" r="78106" b="71615"/>
          <a:stretch/>
        </p:blipFill>
        <p:spPr>
          <a:xfrm>
            <a:off x="4978653" y="2267939"/>
            <a:ext cx="1520682" cy="1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03323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 to survey:</a:t>
            </a:r>
            <a:endParaRPr lang="en-GB" dirty="0"/>
          </a:p>
        </p:txBody>
      </p:sp>
      <p:pic>
        <p:nvPicPr>
          <p:cNvPr id="2" name="Picture 1" descr="r-studio-with-scrip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27583" cy="6875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88" y="4192753"/>
            <a:ext cx="4664600" cy="25260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97688" y="673442"/>
            <a:ext cx="4664600" cy="34541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884398" y="2983537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4648469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826" y="1498684"/>
            <a:ext cx="25314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where you can write scripts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4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17"/>
            <a:ext cx="8798801" cy="7960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987" y="3687307"/>
            <a:ext cx="322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Ctrl-Enter to run line/selection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9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21 at 11.3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4" y="1730856"/>
            <a:ext cx="8206670" cy="3204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Files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5518" y="1921883"/>
            <a:ext cx="1052920" cy="24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11939" y="3725485"/>
            <a:ext cx="1794028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96226" y="5634572"/>
            <a:ext cx="194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And script file…..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91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5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r>
              <a:rPr lang="en-US" strike="sngStrike" dirty="0" smtClean="0"/>
              <a:t>9:45am – 10:20am – What is GIS &amp; R?</a:t>
            </a:r>
          </a:p>
          <a:p>
            <a:r>
              <a:rPr lang="en-US" strike="sngStrike" dirty="0" smtClean="0"/>
              <a:t>10:20am – 11:15am </a:t>
            </a:r>
            <a:r>
              <a:rPr lang="en-US" strike="sngStrike" dirty="0"/>
              <a:t>– </a:t>
            </a:r>
            <a:r>
              <a:rPr lang="en-US" strike="sngStrike" dirty="0" smtClean="0"/>
              <a:t>P </a:t>
            </a:r>
            <a:r>
              <a:rPr lang="en-US" i="1" strike="sngStrike" dirty="0" smtClean="0"/>
              <a:t>Intro to GIS</a:t>
            </a:r>
            <a:endParaRPr lang="en-US" strike="sngStrike" dirty="0" smtClean="0"/>
          </a:p>
          <a:p>
            <a:r>
              <a:rPr lang="en-US" strike="sngStrike" dirty="0" smtClean="0"/>
              <a:t>11:15am – 11:45am </a:t>
            </a:r>
            <a:r>
              <a:rPr lang="en-US" strike="sngStrike" dirty="0"/>
              <a:t>– </a:t>
            </a:r>
            <a:r>
              <a:rPr lang="en-US" strike="sngStrike" dirty="0" smtClean="0"/>
              <a:t>Classification</a:t>
            </a:r>
          </a:p>
          <a:p>
            <a:r>
              <a:rPr lang="en-US" dirty="0" smtClean="0"/>
              <a:t>11:45am – 12:15pm – P </a:t>
            </a:r>
            <a:r>
              <a:rPr lang="en-US" i="1" dirty="0" smtClean="0"/>
              <a:t>Classification</a:t>
            </a:r>
            <a:endParaRPr lang="en-US" dirty="0" smtClean="0"/>
          </a:p>
          <a:p>
            <a:r>
              <a:rPr lang="en-US" sz="2800" i="1" dirty="0" smtClean="0"/>
              <a:t>12:15pm </a:t>
            </a:r>
            <a:r>
              <a:rPr lang="en-US" sz="2800" dirty="0"/>
              <a:t>–</a:t>
            </a:r>
            <a:r>
              <a:rPr lang="en-US" sz="2800" i="1" dirty="0" smtClean="0"/>
              <a:t> 1pm – Lunch</a:t>
            </a:r>
          </a:p>
          <a:p>
            <a:r>
              <a:rPr lang="en-US" dirty="0" smtClean="0"/>
              <a:t>1pm – 2:30pm – P </a:t>
            </a:r>
            <a:r>
              <a:rPr lang="en-US" i="1" dirty="0" smtClean="0"/>
              <a:t>Making Maps</a:t>
            </a:r>
            <a:endParaRPr lang="en-US" dirty="0" smtClean="0"/>
          </a:p>
          <a:p>
            <a:r>
              <a:rPr lang="en-US" sz="2800" i="1" dirty="0" smtClean="0"/>
              <a:t>2:30pm </a:t>
            </a:r>
            <a:r>
              <a:rPr lang="en-US" sz="2800" dirty="0" smtClean="0"/>
              <a:t>–</a:t>
            </a:r>
            <a:r>
              <a:rPr lang="en-US" sz="2800" i="1" dirty="0" smtClean="0"/>
              <a:t> 2:45pm – Coffee</a:t>
            </a:r>
          </a:p>
          <a:p>
            <a:r>
              <a:rPr lang="en-US" dirty="0" smtClean="0"/>
              <a:t>2:45pm – 3:</a:t>
            </a:r>
            <a:r>
              <a:rPr lang="en-US" dirty="0"/>
              <a:t>30pm </a:t>
            </a:r>
            <a:r>
              <a:rPr lang="en-US" dirty="0" smtClean="0"/>
              <a:t>– P </a:t>
            </a:r>
            <a:r>
              <a:rPr lang="en-US" i="1" dirty="0" smtClean="0"/>
              <a:t>Analysis</a:t>
            </a:r>
            <a:endParaRPr lang="en-US" dirty="0" smtClean="0"/>
          </a:p>
          <a:p>
            <a:r>
              <a:rPr lang="en-US" dirty="0" smtClean="0"/>
              <a:t>3:30pm </a:t>
            </a:r>
            <a:r>
              <a:rPr lang="en-US" dirty="0"/>
              <a:t>- </a:t>
            </a:r>
            <a:r>
              <a:rPr lang="en-US" dirty="0" smtClean="0"/>
              <a:t>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55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Questions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Part of my research is GIS teaching</a:t>
            </a:r>
          </a:p>
          <a:p>
            <a:r>
              <a:rPr lang="en-GB" dirty="0" smtClean="0"/>
              <a:t>Very quick (7 </a:t>
            </a:r>
            <a:r>
              <a:rPr lang="en-GB" dirty="0" err="1" smtClean="0"/>
              <a:t>ques</a:t>
            </a:r>
            <a:r>
              <a:rPr lang="en-GB" dirty="0" smtClean="0"/>
              <a:t>) survey of your GIS experience</a:t>
            </a:r>
          </a:p>
          <a:p>
            <a:r>
              <a:rPr lang="en-GB" dirty="0" smtClean="0"/>
              <a:t>Follow up in 6 months / 1 year</a:t>
            </a:r>
          </a:p>
          <a:p>
            <a:r>
              <a:rPr lang="en-GB" dirty="0" smtClean="0"/>
              <a:t>Optional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41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Survey &amp; Practical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4800" dirty="0" err="1"/>
              <a:t>bit.ly</a:t>
            </a:r>
            <a:r>
              <a:rPr lang="en-GB" sz="4800" dirty="0"/>
              <a:t>/17PsG7g </a:t>
            </a:r>
            <a:endParaRPr lang="en-GB" sz="4800" dirty="0" smtClean="0"/>
          </a:p>
          <a:p>
            <a:pPr marL="0" indent="0" algn="ctr">
              <a:buNone/>
            </a:pPr>
            <a:endParaRPr lang="en-GB" sz="4800" dirty="0" smtClean="0"/>
          </a:p>
          <a:p>
            <a:pPr marL="0" indent="0" algn="ctr">
              <a:buNone/>
            </a:pPr>
            <a:r>
              <a:rPr lang="en-GB" sz="3600" dirty="0" smtClean="0"/>
              <a:t>Then please carry on with Practical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9453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r>
              <a:rPr lang="en-US" strike="sngStrike" dirty="0" smtClean="0"/>
              <a:t>9:45am – 10:20am – What is GIS &amp; R?</a:t>
            </a:r>
          </a:p>
          <a:p>
            <a:r>
              <a:rPr lang="en-US" strike="sngStrike" dirty="0" smtClean="0"/>
              <a:t>10:20am – 11:15am </a:t>
            </a:r>
            <a:r>
              <a:rPr lang="en-US" strike="sngStrike" dirty="0"/>
              <a:t>– </a:t>
            </a:r>
            <a:r>
              <a:rPr lang="en-US" strike="sngStrike" dirty="0" smtClean="0"/>
              <a:t>P </a:t>
            </a:r>
            <a:r>
              <a:rPr lang="en-US" i="1" strike="sngStrike" dirty="0" smtClean="0"/>
              <a:t>Intro to GIS</a:t>
            </a:r>
            <a:endParaRPr lang="en-US" strike="sngStrike" dirty="0" smtClean="0"/>
          </a:p>
          <a:p>
            <a:r>
              <a:rPr lang="en-US" strike="sngStrike" dirty="0" smtClean="0"/>
              <a:t>11:15am – 11:45am </a:t>
            </a:r>
            <a:r>
              <a:rPr lang="en-US" strike="sngStrike" dirty="0"/>
              <a:t>– </a:t>
            </a:r>
            <a:r>
              <a:rPr lang="en-US" strike="sngStrike" dirty="0" smtClean="0"/>
              <a:t>Classification</a:t>
            </a:r>
          </a:p>
          <a:p>
            <a:r>
              <a:rPr lang="en-US" strike="sngStrike" dirty="0" smtClean="0"/>
              <a:t>11:45am – 12:15pm – P </a:t>
            </a:r>
            <a:r>
              <a:rPr lang="en-US" i="1" strike="sngStrike" dirty="0" smtClean="0"/>
              <a:t>Classification</a:t>
            </a:r>
            <a:endParaRPr lang="en-US" strike="sngStrike" dirty="0" smtClean="0"/>
          </a:p>
          <a:p>
            <a:r>
              <a:rPr lang="en-US" sz="2800" i="1" strike="sngStrike" dirty="0" smtClean="0"/>
              <a:t>12:15pm </a:t>
            </a:r>
            <a:r>
              <a:rPr lang="en-US" sz="2800" strike="sngStrike" dirty="0"/>
              <a:t>–</a:t>
            </a:r>
            <a:r>
              <a:rPr lang="en-US" sz="2800" i="1" strike="sngStrike" dirty="0" smtClean="0"/>
              <a:t> 1pm – Lunch</a:t>
            </a:r>
          </a:p>
          <a:p>
            <a:r>
              <a:rPr lang="en-US" dirty="0" smtClean="0"/>
              <a:t>1pm – 2:30pm – P </a:t>
            </a:r>
            <a:r>
              <a:rPr lang="en-US" i="1" dirty="0" smtClean="0"/>
              <a:t>Making Maps</a:t>
            </a:r>
            <a:endParaRPr lang="en-US" dirty="0" smtClean="0"/>
          </a:p>
          <a:p>
            <a:r>
              <a:rPr lang="en-US" sz="2800" i="1" dirty="0" smtClean="0"/>
              <a:t>2:30pm </a:t>
            </a:r>
            <a:r>
              <a:rPr lang="en-US" sz="2800" dirty="0" smtClean="0"/>
              <a:t>–</a:t>
            </a:r>
            <a:r>
              <a:rPr lang="en-US" sz="2800" i="1" dirty="0" smtClean="0"/>
              <a:t> 2:45pm – Coffee</a:t>
            </a:r>
          </a:p>
          <a:p>
            <a:r>
              <a:rPr lang="en-US" dirty="0" smtClean="0"/>
              <a:t>2:45pm – 3:</a:t>
            </a:r>
            <a:r>
              <a:rPr lang="en-US" dirty="0"/>
              <a:t>30pm </a:t>
            </a:r>
            <a:r>
              <a:rPr lang="en-US" dirty="0" smtClean="0"/>
              <a:t>– P </a:t>
            </a:r>
            <a:r>
              <a:rPr lang="en-US" i="1" dirty="0" smtClean="0"/>
              <a:t>Analysis</a:t>
            </a:r>
            <a:endParaRPr lang="en-US" dirty="0" smtClean="0"/>
          </a:p>
          <a:p>
            <a:r>
              <a:rPr lang="en-US" dirty="0" smtClean="0"/>
              <a:t>3:30pm </a:t>
            </a:r>
            <a:r>
              <a:rPr lang="en-US" dirty="0"/>
              <a:t>- </a:t>
            </a:r>
            <a:r>
              <a:rPr lang="en-US" dirty="0" smtClean="0"/>
              <a:t>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55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tips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sz="3200" dirty="0"/>
              <a:t>Up </a:t>
            </a:r>
            <a:r>
              <a:rPr lang="en-US" sz="3200" dirty="0" smtClean="0"/>
              <a:t>arrow in the console shows you the previous command</a:t>
            </a:r>
          </a:p>
          <a:p>
            <a:pPr lvl="1"/>
            <a:r>
              <a:rPr lang="en-US" sz="3200" dirty="0" smtClean="0"/>
              <a:t>History contains a history of all commands</a:t>
            </a:r>
          </a:p>
          <a:p>
            <a:pPr lvl="1"/>
            <a:r>
              <a:rPr lang="en-US" sz="3200" dirty="0" smtClean="0"/>
              <a:t>Plot window has a back arrow, and an export option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8816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Maps</a:t>
            </a:r>
          </a:p>
          <a:p>
            <a:pPr marL="0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plot</a:t>
            </a:r>
            <a:r>
              <a:rPr lang="en-US" dirty="0">
                <a:latin typeface="Courier New"/>
                <a:cs typeface="Courier New"/>
              </a:rPr>
              <a:t>(LSOAs,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col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my_colours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findInterval</a:t>
            </a:r>
            <a:r>
              <a:rPr lang="en-US" dirty="0" smtClean="0">
                <a:latin typeface="Courier New"/>
                <a:cs typeface="Courier New"/>
              </a:rPr>
              <a:t> 	(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, breaks, </a:t>
            </a:r>
            <a:r>
              <a:rPr lang="en-US" dirty="0" err="1">
                <a:latin typeface="Courier New"/>
                <a:cs typeface="Courier New"/>
              </a:rPr>
              <a:t>all.inside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		TRUE</a:t>
            </a:r>
            <a:r>
              <a:rPr lang="en-US" dirty="0">
                <a:latin typeface="Courier New"/>
                <a:cs typeface="Courier New"/>
              </a:rPr>
              <a:t>)],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axes </a:t>
            </a:r>
            <a:r>
              <a:rPr lang="en-US" dirty="0">
                <a:latin typeface="Courier New"/>
                <a:cs typeface="Courier New"/>
              </a:rPr>
              <a:t>= FALSE,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border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 smtClean="0">
                <a:latin typeface="Courier New"/>
                <a:cs typeface="Courier New"/>
              </a:rPr>
              <a:t>rgb</a:t>
            </a:r>
            <a:r>
              <a:rPr lang="en-US" dirty="0">
                <a:latin typeface="Courier New"/>
                <a:cs typeface="Courier New"/>
              </a:rPr>
              <a:t>(0.8,0.8,0.8))</a:t>
            </a:r>
          </a:p>
        </p:txBody>
      </p:sp>
    </p:spTree>
    <p:extLst>
      <p:ext uri="{BB962C8B-B14F-4D97-AF65-F5344CB8AC3E}">
        <p14:creationId xmlns:p14="http://schemas.microsoft.com/office/powerpoint/2010/main" val="2093420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Same as before</a:t>
            </a:r>
            <a:endParaRPr lang="en-GB" dirty="0"/>
          </a:p>
        </p:txBody>
      </p:sp>
      <p:pic>
        <p:nvPicPr>
          <p:cNvPr id="5" name="Picture 4" descr="Screen Shot 2015-01-21 at 11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321945"/>
            <a:ext cx="895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962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</a:t>
            </a:r>
          </a:p>
          <a:p>
            <a:endParaRPr lang="en-GB" dirty="0"/>
          </a:p>
        </p:txBody>
      </p:sp>
      <p:pic>
        <p:nvPicPr>
          <p:cNvPr id="5" name="Picture 4" descr="Screen Shot 2015-01-21 at 11.3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981"/>
            <a:ext cx="9144000" cy="24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 &amp; Loop</a:t>
            </a:r>
          </a:p>
          <a:p>
            <a:endParaRPr lang="en-GB" dirty="0"/>
          </a:p>
        </p:txBody>
      </p:sp>
      <p:pic>
        <p:nvPicPr>
          <p:cNvPr id="4" name="Picture 3" descr="Screen Shot 2015-01-21 at 11.3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0" y="2342784"/>
            <a:ext cx="7998921" cy="44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9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(LSOAs)</a:t>
            </a: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"data"  </a:t>
            </a:r>
            <a:r>
              <a:rPr lang="nl-NL" sz="2400" dirty="0" smtClean="0">
                <a:latin typeface="Courier New"/>
                <a:cs typeface="Courier New"/>
              </a:rPr>
              <a:t>"</a:t>
            </a:r>
            <a:r>
              <a:rPr lang="nl-NL" sz="2400" dirty="0" err="1">
                <a:latin typeface="Courier New"/>
                <a:cs typeface="Courier New"/>
              </a:rPr>
              <a:t>coords.nrs</a:t>
            </a:r>
            <a:r>
              <a:rPr lang="nl-NL" sz="2400" dirty="0">
                <a:latin typeface="Courier New"/>
                <a:cs typeface="Courier New"/>
              </a:rPr>
              <a:t>"  "</a:t>
            </a:r>
            <a:r>
              <a:rPr lang="nl-NL" sz="2400" dirty="0" err="1">
                <a:latin typeface="Courier New"/>
                <a:cs typeface="Courier New"/>
              </a:rPr>
              <a:t>coords</a:t>
            </a:r>
            <a:r>
              <a:rPr lang="nl-NL" sz="2400" dirty="0">
                <a:latin typeface="Courier New"/>
                <a:cs typeface="Courier New"/>
              </a:rPr>
              <a:t>"      "</a:t>
            </a:r>
            <a:r>
              <a:rPr lang="nl-NL" sz="2400" dirty="0" err="1">
                <a:latin typeface="Courier New"/>
                <a:cs typeface="Courier New"/>
              </a:rPr>
              <a:t>bbox</a:t>
            </a:r>
            <a:r>
              <a:rPr lang="nl-NL" sz="2400" dirty="0">
                <a:latin typeface="Courier New"/>
                <a:cs typeface="Courier New"/>
              </a:rPr>
              <a:t>"        "</a:t>
            </a:r>
            <a:r>
              <a:rPr lang="nl-NL" sz="2400" dirty="0" smtClean="0">
                <a:latin typeface="Courier New"/>
                <a:cs typeface="Courier New"/>
              </a:rPr>
              <a:t>proj4string”</a:t>
            </a:r>
            <a:endParaRPr lang="nl-NL" dirty="0" smtClean="0"/>
          </a:p>
          <a:p>
            <a:r>
              <a:rPr lang="nl-NL" dirty="0" smtClean="0">
                <a:latin typeface="Courier New"/>
                <a:cs typeface="Courier New"/>
              </a:rPr>
              <a:t>@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>
                <a:latin typeface="Courier New"/>
                <a:cs typeface="Courier New"/>
              </a:rPr>
              <a:t>$</a:t>
            </a:r>
            <a:endParaRPr lang="nl-NL" dirty="0">
              <a:latin typeface="Courier New"/>
              <a:cs typeface="Courier New"/>
            </a:endParaRPr>
          </a:p>
          <a:p>
            <a:endParaRPr lang="nl-NL" dirty="0"/>
          </a:p>
          <a:p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/>
              <a:t>running 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>
                <a:latin typeface="Courier New"/>
                <a:cs typeface="Courier New"/>
              </a:rPr>
              <a:t>LSOAs</a:t>
            </a:r>
            <a:r>
              <a:rPr lang="nl-NL" b="1" dirty="0">
                <a:latin typeface="Courier New"/>
                <a:cs typeface="Courier New"/>
              </a:rPr>
              <a:t>@</a:t>
            </a:r>
            <a:r>
              <a:rPr lang="nl-NL" dirty="0" smtClean="0">
                <a:latin typeface="Courier New"/>
                <a:cs typeface="Courier New"/>
              </a:rPr>
              <a:t>proj4string</a:t>
            </a:r>
          </a:p>
          <a:p>
            <a:pPr marL="0" indent="0">
              <a:buNone/>
            </a:pPr>
            <a:r>
              <a:rPr lang="nl-NL" dirty="0" err="1" smtClean="0">
                <a:latin typeface="Courier New"/>
                <a:cs typeface="Courier New"/>
              </a:rPr>
              <a:t>head</a:t>
            </a:r>
            <a:r>
              <a:rPr lang="nl-NL" dirty="0" smtClean="0">
                <a:latin typeface="Courier New"/>
                <a:cs typeface="Courier New"/>
              </a:rPr>
              <a:t>(</a:t>
            </a:r>
            <a:r>
              <a:rPr lang="nl-NL" dirty="0" err="1" smtClean="0">
                <a:latin typeface="Courier New"/>
                <a:cs typeface="Courier New"/>
              </a:rPr>
              <a:t>LSOAs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r>
              <a:rPr lang="nl-NL" b="1" dirty="0" err="1">
                <a:latin typeface="Courier New"/>
                <a:cs typeface="Courier New"/>
              </a:rPr>
              <a:t>$</a:t>
            </a:r>
            <a:r>
              <a:rPr lang="nl-NL" dirty="0" err="1" smtClean="0">
                <a:latin typeface="Courier New"/>
                <a:cs typeface="Courier New"/>
              </a:rPr>
              <a:t>LSOA_CODE</a:t>
            </a:r>
            <a:r>
              <a:rPr lang="nl-NL" dirty="0" smtClean="0">
                <a:latin typeface="Courier New"/>
                <a:cs typeface="Courier New"/>
              </a:rPr>
              <a:t>)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58998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pic>
        <p:nvPicPr>
          <p:cNvPr id="6" name="Picture 5" descr="mapAge0to4p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086"/>
            <a:ext cx="4061760" cy="4061760"/>
          </a:xfrm>
          <a:prstGeom prst="rect">
            <a:avLst/>
          </a:prstGeom>
        </p:spPr>
      </p:pic>
      <p:pic>
        <p:nvPicPr>
          <p:cNvPr id="7" name="Picture 6" descr="mapAge5to7p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17" y="1095086"/>
            <a:ext cx="4126392" cy="4126392"/>
          </a:xfrm>
          <a:prstGeom prst="rect">
            <a:avLst/>
          </a:prstGeom>
        </p:spPr>
      </p:pic>
      <p:pic>
        <p:nvPicPr>
          <p:cNvPr id="8" name="Picture 7" descr="mapAge8to9p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69" y="1122000"/>
            <a:ext cx="3824000" cy="3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Clustering, ‘Heat-map’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Screen Shot 2015-01-21 at 11.43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00" y="1519561"/>
            <a:ext cx="5929004" cy="52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7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3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– Mapping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Problems in Mapping</a:t>
            </a:r>
          </a:p>
          <a:p>
            <a:pPr lvl="1"/>
            <a:r>
              <a:rPr lang="en-GB" dirty="0" smtClean="0"/>
              <a:t>(some) solutions</a:t>
            </a:r>
          </a:p>
          <a:p>
            <a:r>
              <a:rPr lang="en-GB" dirty="0" smtClean="0"/>
              <a:t>What issues have you had?</a:t>
            </a:r>
          </a:p>
          <a:p>
            <a:r>
              <a:rPr lang="en-GB" dirty="0" smtClean="0"/>
              <a:t>Next Steps</a:t>
            </a:r>
          </a:p>
        </p:txBody>
      </p:sp>
      <p:sp>
        <p:nvSpPr>
          <p:cNvPr id="4" name="Rectangle 3"/>
          <p:cNvSpPr/>
          <p:nvPr/>
        </p:nvSpPr>
        <p:spPr>
          <a:xfrm>
            <a:off x="3197672" y="4699374"/>
            <a:ext cx="25610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i="1" dirty="0"/>
              <a:t>Tea &amp; Coffee</a:t>
            </a:r>
          </a:p>
        </p:txBody>
      </p:sp>
    </p:spTree>
    <p:extLst>
      <p:ext uri="{BB962C8B-B14F-4D97-AF65-F5344CB8AC3E}">
        <p14:creationId xmlns:p14="http://schemas.microsoft.com/office/powerpoint/2010/main" val="3078103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r>
              <a:rPr lang="en-US" strike="sngStrike" dirty="0" smtClean="0"/>
              <a:t>9:45am – 10:20am – What is GIS &amp; R?</a:t>
            </a:r>
          </a:p>
          <a:p>
            <a:r>
              <a:rPr lang="en-US" strike="sngStrike" dirty="0" smtClean="0"/>
              <a:t>10:20am – 11:15am </a:t>
            </a:r>
            <a:r>
              <a:rPr lang="en-US" strike="sngStrike" dirty="0"/>
              <a:t>– </a:t>
            </a:r>
            <a:r>
              <a:rPr lang="en-US" strike="sngStrike" dirty="0" smtClean="0"/>
              <a:t>P </a:t>
            </a:r>
            <a:r>
              <a:rPr lang="en-US" i="1" strike="sngStrike" dirty="0" smtClean="0"/>
              <a:t>Intro to GIS</a:t>
            </a:r>
            <a:endParaRPr lang="en-US" strike="sngStrike" dirty="0" smtClean="0"/>
          </a:p>
          <a:p>
            <a:r>
              <a:rPr lang="en-US" strike="sngStrike" dirty="0" smtClean="0"/>
              <a:t>11:15am – 11:45am </a:t>
            </a:r>
            <a:r>
              <a:rPr lang="en-US" strike="sngStrike" dirty="0"/>
              <a:t>– </a:t>
            </a:r>
            <a:r>
              <a:rPr lang="en-US" strike="sngStrike" dirty="0" smtClean="0"/>
              <a:t>Classification</a:t>
            </a:r>
          </a:p>
          <a:p>
            <a:r>
              <a:rPr lang="en-US" strike="sngStrike" dirty="0" smtClean="0"/>
              <a:t>11:45am – 12:15pm – P </a:t>
            </a:r>
            <a:r>
              <a:rPr lang="en-US" i="1" strike="sngStrike" dirty="0" smtClean="0"/>
              <a:t>Classification</a:t>
            </a:r>
            <a:endParaRPr lang="en-US" strike="sngStrike" dirty="0" smtClean="0"/>
          </a:p>
          <a:p>
            <a:r>
              <a:rPr lang="en-US" sz="2800" i="1" strike="sngStrike" dirty="0" smtClean="0"/>
              <a:t>12:15pm </a:t>
            </a:r>
            <a:r>
              <a:rPr lang="en-US" sz="2800" strike="sngStrike" dirty="0"/>
              <a:t>–</a:t>
            </a:r>
            <a:r>
              <a:rPr lang="en-US" sz="2800" i="1" strike="sngStrike" dirty="0" smtClean="0"/>
              <a:t> 1pm – Lunch</a:t>
            </a:r>
          </a:p>
          <a:p>
            <a:r>
              <a:rPr lang="en-US" strike="sngStrike" dirty="0" smtClean="0"/>
              <a:t>1pm – 2:30pm – P </a:t>
            </a:r>
            <a:r>
              <a:rPr lang="en-US" i="1" strike="sngStrike" dirty="0" smtClean="0"/>
              <a:t>Making Maps</a:t>
            </a:r>
            <a:endParaRPr lang="en-US" strike="sngStrike" dirty="0" smtClean="0"/>
          </a:p>
          <a:p>
            <a:r>
              <a:rPr lang="en-US" sz="2800" i="1" dirty="0" smtClean="0"/>
              <a:t>2:30pm </a:t>
            </a:r>
            <a:r>
              <a:rPr lang="en-US" sz="2800" dirty="0" smtClean="0"/>
              <a:t>–</a:t>
            </a:r>
            <a:r>
              <a:rPr lang="en-US" sz="2800" i="1" dirty="0" smtClean="0"/>
              <a:t> 2:45pm – Coffee</a:t>
            </a:r>
          </a:p>
          <a:p>
            <a:r>
              <a:rPr lang="en-US" dirty="0" smtClean="0"/>
              <a:t>2:45pm – 3:</a:t>
            </a:r>
            <a:r>
              <a:rPr lang="en-US" dirty="0"/>
              <a:t>30pm </a:t>
            </a:r>
            <a:r>
              <a:rPr lang="en-US" dirty="0" smtClean="0"/>
              <a:t>– P </a:t>
            </a:r>
            <a:r>
              <a:rPr lang="en-US" i="1" dirty="0" smtClean="0"/>
              <a:t>Analysis</a:t>
            </a:r>
            <a:endParaRPr lang="en-US" dirty="0" smtClean="0"/>
          </a:p>
          <a:p>
            <a:r>
              <a:rPr lang="en-US" dirty="0" smtClean="0"/>
              <a:t>3:30pm </a:t>
            </a:r>
            <a:r>
              <a:rPr lang="en-US" dirty="0"/>
              <a:t>- </a:t>
            </a:r>
            <a:r>
              <a:rPr lang="en-US" dirty="0" smtClean="0"/>
              <a:t>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455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smtClean="0"/>
              <a:t>Tea </a:t>
            </a:r>
            <a:r>
              <a:rPr lang="en-GB" i="1" dirty="0"/>
              <a:t>&amp; Coffee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Mapping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Common Problems in Mapping</a:t>
            </a:r>
          </a:p>
          <a:p>
            <a:pPr lvl="1"/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Specific feature not working</a:t>
            </a:r>
          </a:p>
          <a:p>
            <a:pPr lvl="1"/>
            <a:r>
              <a:rPr lang="en-GB" dirty="0" smtClean="0"/>
              <a:t>How do I do x in y?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74" y="4401716"/>
            <a:ext cx="3229992" cy="21483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2" y="6595645"/>
            <a:ext cx="91403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http://</a:t>
            </a:r>
            <a:r>
              <a:rPr lang="en-GB" sz="1050" dirty="0" err="1"/>
              <a:t>digiwonk.wonderhowto.com</a:t>
            </a:r>
            <a:r>
              <a:rPr lang="en-GB" sz="1050" dirty="0"/>
              <a:t>/how-to/lose-your-connection-add-for-chrome-and-firefox-helps-you-recover-missing-text-and-erased-forms-0142484/</a:t>
            </a:r>
          </a:p>
        </p:txBody>
      </p:sp>
    </p:spTree>
    <p:extLst>
      <p:ext uri="{BB962C8B-B14F-4D97-AF65-F5344CB8AC3E}">
        <p14:creationId xmlns:p14="http://schemas.microsoft.com/office/powerpoint/2010/main" val="107352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</a:t>
            </a:r>
            <a:r>
              <a:rPr lang="en-GB" sz="2200" dirty="0" smtClean="0"/>
              <a:t>/</a:t>
            </a:r>
            <a:r>
              <a:rPr lang="en-GB" sz="2200" dirty="0" err="1" smtClean="0"/>
              <a:t>www.stackexchange.com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Mapping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problems have you encountered?</a:t>
            </a:r>
          </a:p>
          <a:p>
            <a:pPr lvl="1"/>
            <a:r>
              <a:rPr lang="en-GB" dirty="0" smtClean="0"/>
              <a:t>(How did you solve them?)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51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Book:</a:t>
            </a:r>
          </a:p>
          <a:p>
            <a:pPr lvl="1"/>
            <a:r>
              <a:rPr lang="en-GB" sz="2400" i="1" dirty="0" smtClean="0"/>
              <a:t>An Introduction to R for Spatial Analysis &amp; Mapping</a:t>
            </a:r>
          </a:p>
          <a:p>
            <a:r>
              <a:rPr lang="en-GB" dirty="0" smtClean="0"/>
              <a:t>Other GIS:</a:t>
            </a:r>
          </a:p>
          <a:p>
            <a:pPr lvl="1"/>
            <a:r>
              <a:rPr lang="en-GB" dirty="0" smtClean="0"/>
              <a:t>ArcGIS &amp; QGIS</a:t>
            </a:r>
          </a:p>
          <a:p>
            <a:r>
              <a:rPr lang="en-GB" dirty="0" smtClean="0"/>
              <a:t>Courses on analysis:</a:t>
            </a:r>
          </a:p>
          <a:p>
            <a:pPr lvl="1"/>
            <a:r>
              <a:rPr lang="en-GB" dirty="0" smtClean="0"/>
              <a:t>An </a:t>
            </a:r>
            <a:r>
              <a:rPr lang="en-GB" dirty="0"/>
              <a:t>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(Leeds)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r>
              <a:rPr lang="en-GB" dirty="0" smtClean="0"/>
              <a:t>Post-its</a:t>
            </a:r>
          </a:p>
          <a:p>
            <a:pPr lvl="1"/>
            <a:r>
              <a:rPr lang="en-GB" dirty="0" smtClean="0"/>
              <a:t>One thing you found fun</a:t>
            </a:r>
          </a:p>
          <a:p>
            <a:pPr lvl="1"/>
            <a:r>
              <a:rPr lang="en-GB" dirty="0" smtClean="0"/>
              <a:t>One thing you found challenging and useful</a:t>
            </a:r>
          </a:p>
          <a:p>
            <a:pPr lvl="1"/>
            <a:r>
              <a:rPr lang="en-GB" dirty="0" smtClean="0"/>
              <a:t>One thing you would improve</a:t>
            </a:r>
          </a:p>
          <a:p>
            <a:r>
              <a:rPr lang="en-GB" dirty="0" smtClean="0"/>
              <a:t>Or email / phone / in person</a:t>
            </a:r>
          </a:p>
          <a:p>
            <a:pPr marL="0" indent="0" algn="ctr">
              <a:buNone/>
            </a:pP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254052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2349</Words>
  <Application>Microsoft Macintosh PowerPoint</Application>
  <PresentationFormat>On-screen Show (4:3)</PresentationFormat>
  <Paragraphs>485</Paragraphs>
  <Slides>81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2_Office Theme</vt:lpstr>
      <vt:lpstr>1_Office Theme</vt:lpstr>
      <vt:lpstr>PowerPoint Presentation</vt:lpstr>
      <vt:lpstr>What will you get from the course?</vt:lpstr>
      <vt:lpstr>What will you get from the course?</vt:lpstr>
      <vt:lpstr>Outline of the day</vt:lpstr>
      <vt:lpstr>What is GIS?</vt:lpstr>
      <vt:lpstr>What is GIS?</vt:lpstr>
      <vt:lpstr>Types of questions a GIS can answer</vt:lpstr>
      <vt:lpstr>GIS – Geographic Information Systems</vt:lpstr>
      <vt:lpstr>PowerPoint Presentation</vt:lpstr>
      <vt:lpstr>PowerPoint Presentation</vt:lpstr>
      <vt:lpstr>PowerPoint Presentation</vt:lpstr>
      <vt:lpstr>R as a GIS</vt:lpstr>
      <vt:lpstr>R as a GIS</vt:lpstr>
      <vt:lpstr>R in Action</vt:lpstr>
      <vt:lpstr>PowerPoint Presentation</vt:lpstr>
      <vt:lpstr>PowerPoint Presentation</vt:lpstr>
      <vt:lpstr>PowerPoint Presentation</vt:lpstr>
      <vt:lpstr>R as a GIS</vt:lpstr>
      <vt:lpstr>3D Mapping – London’s rental costs</vt:lpstr>
      <vt:lpstr>Other GIS software?</vt:lpstr>
      <vt:lpstr>Projections and  Coordinate Systems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Working Directory</vt:lpstr>
      <vt:lpstr>Variables</vt:lpstr>
      <vt:lpstr>Variables and Assignments</vt:lpstr>
      <vt:lpstr>Variables and Assignments</vt:lpstr>
      <vt:lpstr>Variables and Assignments</vt:lpstr>
      <vt:lpstr>Variables and Assignment</vt:lpstr>
      <vt:lpstr>Variables and Assignment</vt:lpstr>
      <vt:lpstr>Variables and Assignment</vt:lpstr>
      <vt:lpstr>Variables and Assignment</vt:lpstr>
      <vt:lpstr>Typing out Code</vt:lpstr>
      <vt:lpstr>R follow on screen</vt:lpstr>
      <vt:lpstr>PowerPoint Presentation</vt:lpstr>
      <vt:lpstr>Outline of the day</vt:lpstr>
      <vt:lpstr>Classification</vt:lpstr>
      <vt:lpstr>Classification</vt:lpstr>
      <vt:lpstr>Map Design: Classification</vt:lpstr>
      <vt:lpstr>Map Design: Classification</vt:lpstr>
      <vt:lpstr>Map Design: Classification</vt:lpstr>
      <vt:lpstr>Why is it important?</vt:lpstr>
      <vt:lpstr>Why is it important?</vt:lpstr>
      <vt:lpstr>PowerPoint Presentation</vt:lpstr>
      <vt:lpstr>PowerPoint Presentation</vt:lpstr>
      <vt:lpstr>PowerPoint Presentation</vt:lpstr>
      <vt:lpstr>Saving Files</vt:lpstr>
      <vt:lpstr>Outline of the day</vt:lpstr>
      <vt:lpstr>Survey Questions</vt:lpstr>
      <vt:lpstr>Survey &amp; Practical 2</vt:lpstr>
      <vt:lpstr>Lunch</vt:lpstr>
      <vt:lpstr>Outline of the day</vt:lpstr>
      <vt:lpstr>Code recap</vt:lpstr>
      <vt:lpstr>Code recap</vt:lpstr>
      <vt:lpstr>Making Maps from Census Data</vt:lpstr>
      <vt:lpstr>Making Maps from Census Data</vt:lpstr>
      <vt:lpstr>Making Maps from Census Data</vt:lpstr>
      <vt:lpstr>Data Structure – Slot Names</vt:lpstr>
      <vt:lpstr>Making Maps from Census Data</vt:lpstr>
      <vt:lpstr>Clustering, ‘Heat-map’ style</vt:lpstr>
      <vt:lpstr>Practical</vt:lpstr>
      <vt:lpstr>Next – Mapping Discussion</vt:lpstr>
      <vt:lpstr>Outline of the day</vt:lpstr>
      <vt:lpstr>PowerPoint Presentation</vt:lpstr>
      <vt:lpstr>Mapping Discussion</vt:lpstr>
      <vt:lpstr>Common Problems in Mapping</vt:lpstr>
      <vt:lpstr>Mapping Discussion</vt:lpstr>
      <vt:lpstr>Next Steps</vt:lpstr>
      <vt:lpstr>Feedback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Bearman</dc:creator>
  <cp:lastModifiedBy>Nick Bearman</cp:lastModifiedBy>
  <cp:revision>128</cp:revision>
  <cp:lastPrinted>2015-01-21T12:51:46Z</cp:lastPrinted>
  <dcterms:created xsi:type="dcterms:W3CDTF">2014-07-02T09:19:05Z</dcterms:created>
  <dcterms:modified xsi:type="dcterms:W3CDTF">2015-04-24T13:16:10Z</dcterms:modified>
</cp:coreProperties>
</file>